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ahnschrift SemiBold" panose="020B0502040204020203" pitchFamily="34" charset="0"/>
      <p:bold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Monotype Corsiva" panose="03010101010201010101" pitchFamily="66" charset="0"/>
      <p:italic r:id="rId17"/>
    </p:embeddedFont>
    <p:embeddedFont>
      <p:font typeface="Playfair Display" panose="00000500000000000000" pitchFamily="2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5726" autoAdjust="0"/>
  </p:normalViewPr>
  <p:slideViewPr>
    <p:cSldViewPr snapToGrid="0">
      <p:cViewPr varScale="1">
        <p:scale>
          <a:sx n="63" d="100"/>
          <a:sy n="63" d="100"/>
        </p:scale>
        <p:origin x="106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8611" y="15583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7" name="Google Shape;87;p1"/>
          <p:cNvSpPr/>
          <p:nvPr/>
        </p:nvSpPr>
        <p:spPr>
          <a:xfrm>
            <a:off x="14673618" y="0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894835" y="-557011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1519084" y="4115618"/>
            <a:ext cx="14114206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 err="1">
                <a:solidFill>
                  <a:srgbClr val="009CFF"/>
                </a:solidFill>
                <a:latin typeface="Monotype Corsiva" panose="03010101010201010101" pitchFamily="66" charset="0"/>
                <a:cs typeface="Times New Roman" panose="02020603050405020304" pitchFamily="18" charset="0"/>
                <a:sym typeface="Arial"/>
              </a:rPr>
              <a:t>HackOrbit</a:t>
            </a:r>
            <a:r>
              <a:rPr lang="en-US" dirty="0">
                <a:latin typeface="Monotype Corsiva" panose="03010101010201010101" pitchFamily="66" charset="0"/>
                <a:cs typeface="Times New Roman" panose="02020603050405020304" pitchFamily="18" charset="0"/>
              </a:rPr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Monotype Corsiva" panose="03010101010201010101" pitchFamily="66" charset="0"/>
                <a:cs typeface="Times New Roman" panose="02020603050405020304" pitchFamily="18" charset="0"/>
                <a:sym typeface="Arial"/>
              </a:rPr>
              <a:t>2025</a:t>
            </a:r>
            <a:endParaRPr dirty="0">
              <a:latin typeface="Monotype Corsiva" panose="03010101010201010101" pitchFamily="66" charset="0"/>
              <a:cs typeface="Times New Roman" panose="02020603050405020304" pitchFamily="18" charset="0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92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D9D9D9"/>
                </a:solidFill>
                <a:latin typeface="Bahnschrift SemiBold" panose="020B0502040204020203" pitchFamily="34" charset="0"/>
              </a:rPr>
              <a:t>404 Found Us </a:t>
            </a:r>
            <a:endParaRPr sz="16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3956664" y="-4191959"/>
            <a:ext cx="11155088" cy="19068414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3908736" y="-4144027"/>
            <a:ext cx="11155083" cy="18972554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3821905" y="1887623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404811" y="713104"/>
            <a:ext cx="17478375" cy="321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0" i="0" u="none" strike="noStrike" cap="none" dirty="0">
                <a:solidFill>
                  <a:srgbClr val="00FFFF"/>
                </a:solidFill>
                <a:latin typeface="Bahnschrift SemiBold" panose="020B0502040204020203" pitchFamily="34" charset="0"/>
                <a:cs typeface="Times New Roman" panose="02020603050405020304" pitchFamily="18" charset="0"/>
                <a:sym typeface="Arial"/>
              </a:rPr>
              <a:t>Theme And Problem Statement</a:t>
            </a:r>
            <a:r>
              <a:rPr lang="en-US" sz="6336" b="0" i="0" u="none" strike="noStrike" cap="none" dirty="0">
                <a:solidFill>
                  <a:srgbClr val="FFFFFF"/>
                </a:solidFill>
                <a:latin typeface="Bahnschrift SemiBold" panose="020B0502040204020203" pitchFamily="34" charset="0"/>
                <a:cs typeface="Times New Roman" panose="02020603050405020304" pitchFamily="18" charset="0"/>
                <a:sym typeface="Arial"/>
              </a:rPr>
              <a:t>  </a:t>
            </a:r>
            <a:endParaRPr sz="4800" dirty="0">
              <a:latin typeface="Bahnschrift SemiBold" panose="020B0502040204020203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04811" y="2230821"/>
            <a:ext cx="15608983" cy="3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1"/>
              </a:lnSpc>
            </a:pPr>
            <a:r>
              <a:rPr lang="en-IN" sz="4000" b="1" dirty="0">
                <a:solidFill>
                  <a:srgbClr val="FFD7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Theme:</a:t>
            </a:r>
            <a:r>
              <a:rPr lang="en-IN" sz="4000" dirty="0">
                <a:solidFill>
                  <a:srgbClr val="00FFFF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3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Healthcare</a:t>
            </a:r>
            <a:endParaRPr lang="en-IN" sz="44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lnSpc>
                <a:spcPct val="111011"/>
              </a:lnSpc>
            </a:pPr>
            <a:r>
              <a:rPr lang="en-IN" sz="4000" b="1" dirty="0">
                <a:solidFill>
                  <a:srgbClr val="FFD7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Problem Statement: </a:t>
            </a:r>
            <a:r>
              <a:rPr lang="en-US" sz="32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Existing healthcare workflows lack integration and real-time access to patient data, leading to inefficiencies and errors. We aim to build a comprehensive E-Health Management System that digitizes and centralizes healthcare services for better accessibility, accuracy, and coordination.</a:t>
            </a:r>
            <a:endParaRPr sz="48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0386F414-7248-84BF-DA6F-B31D9E58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710" y="4879115"/>
            <a:ext cx="9572078" cy="55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4640366" y="-4640364"/>
            <a:ext cx="9026012" cy="1830674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3991129" y="-4009870"/>
            <a:ext cx="10287001" cy="18306737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2639598" y="1730565"/>
            <a:ext cx="11740445" cy="530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85817" y="193818"/>
            <a:ext cx="9130784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400" b="0" i="0" u="none" strike="noStrike" cap="none" dirty="0">
              <a:solidFill>
                <a:srgbClr val="FFFFFF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00FFFF"/>
                </a:solidFill>
                <a:latin typeface="Bahnschrift SemiBold" panose="020B0502040204020203" pitchFamily="34" charset="0"/>
                <a:sym typeface="Arial"/>
              </a:rPr>
              <a:t>PROPOSED SOLUTION</a:t>
            </a:r>
            <a:endParaRPr b="1" dirty="0">
              <a:solidFill>
                <a:srgbClr val="00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9A8501-CCBF-049B-6BB4-E663C6B9A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08" y="2847433"/>
            <a:ext cx="12810942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Centralized Electronic Health Records (EHR)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Role-Based Access Control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Real-Time Data Synchronization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Automated Appointment Scheduling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Integrated Telemedicine Services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Digital Prescription Management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Billing and Payment Integration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Health Analytics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8DA8D-FF8E-0110-1250-7FA20DEF5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250" y="2849424"/>
            <a:ext cx="7541149" cy="5563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3924301" y="-4076702"/>
            <a:ext cx="10439404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3869330" y="-4021739"/>
            <a:ext cx="10549331" cy="1828800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058104" y="212899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057194" y="-825867"/>
            <a:ext cx="9130784" cy="191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b="0" i="0" u="none" strike="noStrike" cap="none" dirty="0">
              <a:solidFill>
                <a:srgbClr val="FFFFFF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00FFFF"/>
                </a:solidFill>
                <a:latin typeface="Bahnschrift SemiBold" panose="020B0502040204020203" pitchFamily="34" charset="0"/>
                <a:sym typeface="Arial"/>
              </a:rPr>
              <a:t>FLOWCHART / DIAGRAM</a:t>
            </a:r>
            <a:endParaRPr b="1" dirty="0">
              <a:solidFill>
                <a:srgbClr val="00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FC5FF9D-808D-E79B-9B52-179163B90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11651" y="46710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16D1D8-FB5C-C36F-679D-6181F3BDD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" y="884945"/>
            <a:ext cx="15619539" cy="879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4342776" y="-4342778"/>
            <a:ext cx="10287000" cy="1897255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4415511" y="-4278352"/>
            <a:ext cx="10149839" cy="1898086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604157" y="2296065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771994" y="390809"/>
            <a:ext cx="9130784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FFFF"/>
                </a:solidFill>
                <a:latin typeface="Bahnschrift SemiBold" panose="020B0502040204020203" pitchFamily="34" charset="0"/>
                <a:sym typeface="Arial"/>
              </a:rPr>
              <a:t>FLOWCHART / DIAGRAM</a:t>
            </a:r>
            <a:endParaRPr sz="1200" dirty="0">
              <a:solidFill>
                <a:srgbClr val="00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46AF6-C05F-CF46-23FD-5ACA2E6A88DF}"/>
              </a:ext>
            </a:extLst>
          </p:cNvPr>
          <p:cNvSpPr txBox="1"/>
          <p:nvPr/>
        </p:nvSpPr>
        <p:spPr>
          <a:xfrm>
            <a:off x="560760" y="1625636"/>
            <a:ext cx="1312545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system begins with user login and proceeds based on role detection. Each role follows a distinct flow:</a:t>
            </a:r>
          </a:p>
          <a:p>
            <a:pPr>
              <a:buNone/>
            </a:pPr>
            <a:r>
              <a:rPr lang="en-IN" sz="2800" dirty="0">
                <a:solidFill>
                  <a:schemeClr val="bg1"/>
                </a:solidFill>
                <a:latin typeface="Segoe UI Semibold" panose="020B0702040204020203" pitchFamily="34" charset="0"/>
                <a:ea typeface="Calibri Light" panose="020F0302020204030204" pitchFamily="34" charset="0"/>
                <a:cs typeface="Segoe UI Semibold" panose="020B0702040204020203" pitchFamily="34" charset="0"/>
              </a:rPr>
              <a:t>🟦 </a:t>
            </a:r>
            <a:r>
              <a:rPr lang="en-IN" sz="2800" b="1" dirty="0">
                <a:solidFill>
                  <a:srgbClr val="FFD700"/>
                </a:solidFill>
                <a:latin typeface="Segoe UI Semibold" panose="020B0702040204020203" pitchFamily="34" charset="0"/>
                <a:ea typeface="Calibri Light" panose="020F0302020204030204" pitchFamily="34" charset="0"/>
                <a:cs typeface="Segoe UI Semibold" panose="020B0702040204020203" pitchFamily="34" charset="0"/>
              </a:rPr>
              <a:t>Patient Flow</a:t>
            </a:r>
            <a:endParaRPr lang="en-IN" sz="2800" dirty="0">
              <a:solidFill>
                <a:srgbClr val="FFD700"/>
              </a:solidFill>
              <a:latin typeface="Segoe UI Semibold" panose="020B0702040204020203" pitchFamily="34" charset="0"/>
              <a:ea typeface="Calibri Light" panose="020F0302020204030204" pitchFamily="34" charset="0"/>
              <a:cs typeface="Segoe UI Semibold" panose="020B07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View/Edit Personal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Book Appointments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Access Medical History and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Video Consultation &amp; Online Prescription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Logout</a:t>
            </a:r>
          </a:p>
          <a:p>
            <a:pPr>
              <a:buNone/>
            </a:pPr>
            <a:r>
              <a:rPr lang="en-IN" sz="2800" dirty="0">
                <a:solidFill>
                  <a:schemeClr val="bg1"/>
                </a:solidFill>
                <a:latin typeface="Segoe UI Semibold" panose="020B0702040204020203" pitchFamily="34" charset="0"/>
                <a:ea typeface="Calibri Light" panose="020F0302020204030204" pitchFamily="34" charset="0"/>
                <a:cs typeface="Segoe UI Semibold" panose="020B0702040204020203" pitchFamily="34" charset="0"/>
              </a:rPr>
              <a:t>🟩 </a:t>
            </a:r>
            <a:r>
              <a:rPr lang="en-IN" sz="2800" b="1" dirty="0">
                <a:solidFill>
                  <a:srgbClr val="FFD700"/>
                </a:solidFill>
                <a:latin typeface="Segoe UI Semibold" panose="020B0702040204020203" pitchFamily="34" charset="0"/>
                <a:ea typeface="Calibri Light" panose="020F0302020204030204" pitchFamily="34" charset="0"/>
                <a:cs typeface="Segoe UI Semibold" panose="020B0702040204020203" pitchFamily="34" charset="0"/>
              </a:rPr>
              <a:t>Doctor Flow</a:t>
            </a:r>
            <a:endParaRPr lang="en-IN" sz="2800" dirty="0">
              <a:solidFill>
                <a:srgbClr val="FFD700"/>
              </a:solidFill>
              <a:latin typeface="Segoe UI Semibold" panose="020B0702040204020203" pitchFamily="34" charset="0"/>
              <a:ea typeface="Calibri Light" panose="020F0302020204030204" pitchFamily="34" charset="0"/>
              <a:cs typeface="Segoe UI Semibold" panose="020B07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View Assigned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Access and Update EHRs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 Notes &amp; Prescriptions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Conduct Consultations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Logout</a:t>
            </a:r>
          </a:p>
          <a:p>
            <a:pPr>
              <a:buNone/>
            </a:pPr>
            <a:r>
              <a:rPr lang="en-IN" sz="2800" dirty="0">
                <a:solidFill>
                  <a:schemeClr val="bg1"/>
                </a:solidFill>
                <a:latin typeface="Segoe UI Semibold" panose="020B0702040204020203" pitchFamily="34" charset="0"/>
                <a:ea typeface="Calibri Light" panose="020F0302020204030204" pitchFamily="34" charset="0"/>
                <a:cs typeface="Segoe UI Semibold" panose="020B0702040204020203" pitchFamily="34" charset="0"/>
              </a:rPr>
              <a:t>🟧 </a:t>
            </a:r>
            <a:r>
              <a:rPr lang="en-IN" sz="2800" b="1" dirty="0">
                <a:solidFill>
                  <a:srgbClr val="FFD700"/>
                </a:solidFill>
                <a:latin typeface="Segoe UI Semibold" panose="020B0702040204020203" pitchFamily="34" charset="0"/>
                <a:ea typeface="Calibri Light" panose="020F0302020204030204" pitchFamily="34" charset="0"/>
                <a:cs typeface="Segoe UI Semibold" panose="020B0702040204020203" pitchFamily="34" charset="0"/>
              </a:rPr>
              <a:t>Admin Flow</a:t>
            </a:r>
            <a:endParaRPr lang="en-IN" sz="2800" dirty="0">
              <a:solidFill>
                <a:srgbClr val="FFD700"/>
              </a:solidFill>
              <a:latin typeface="Segoe UI Semibold" panose="020B0702040204020203" pitchFamily="34" charset="0"/>
              <a:ea typeface="Calibri Light" panose="020F0302020204030204" pitchFamily="34" charset="0"/>
              <a:cs typeface="Segoe UI Semibold" panose="020B07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Manage User Accounts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Monitor System Logs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Handle Billing and Payments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Access Analytics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Logout</a:t>
            </a:r>
          </a:p>
          <a:p>
            <a:r>
              <a:rPr lang="en-IN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🔁 The system ensures secure login and logout for every role, maintaining data privacy and smooth workflow.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E8C06-FB52-1E05-1135-83F7E053E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9702" y="2127009"/>
            <a:ext cx="7947427" cy="6476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3615465" y="-3803075"/>
            <a:ext cx="11450914" cy="1905706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4342777" y="-4342779"/>
            <a:ext cx="10287001" cy="1897255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733446" y="2108705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60038" y="-1371145"/>
            <a:ext cx="9130784" cy="274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400" b="0" i="0" u="none" strike="noStrike" cap="none" dirty="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00FFFF"/>
                </a:solidFill>
                <a:latin typeface="Bahnschrift SemiBold" panose="020B0502040204020203" pitchFamily="34" charset="0"/>
                <a:sym typeface="Arial"/>
              </a:rPr>
              <a:t>FEATURES AND NOVELTY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Bahnschrift SemiBold" panose="020B0502040204020203" pitchFamily="34" charset="0"/>
                <a:sym typeface="Arial"/>
              </a:rPr>
              <a:t> </a:t>
            </a:r>
            <a:endParaRPr b="1" dirty="0">
              <a:latin typeface="Bahnschrift SemiBol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7E224-537D-D533-0107-E135B83B2F93}"/>
              </a:ext>
            </a:extLst>
          </p:cNvPr>
          <p:cNvSpPr txBox="1"/>
          <p:nvPr/>
        </p:nvSpPr>
        <p:spPr>
          <a:xfrm>
            <a:off x="387498" y="358097"/>
            <a:ext cx="15780774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4400" dirty="0">
              <a:solidFill>
                <a:schemeClr val="bg1"/>
              </a:solidFill>
            </a:endParaRPr>
          </a:p>
          <a:p>
            <a:pPr algn="ctr"/>
            <a:endParaRPr lang="en-IN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N" sz="4400" dirty="0">
                <a:solidFill>
                  <a:schemeClr val="bg1"/>
                </a:solidFill>
              </a:rPr>
              <a:t>✅ </a:t>
            </a:r>
            <a:r>
              <a:rPr lang="en-IN" sz="4400" b="1" dirty="0">
                <a:solidFill>
                  <a:srgbClr val="FFD7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Key Features</a:t>
            </a:r>
            <a:endParaRPr lang="en-IN" sz="4400" dirty="0">
              <a:solidFill>
                <a:srgbClr val="FFD7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Role-based access for security</a:t>
            </a:r>
          </a:p>
          <a:p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EHR integration for centralized data</a:t>
            </a:r>
          </a:p>
          <a:p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Video consultations and online prescriptions</a:t>
            </a:r>
          </a:p>
          <a:p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Admin dashboard with billing and system analytics</a:t>
            </a:r>
          </a:p>
          <a:p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Appointment booking and patient profile management</a:t>
            </a:r>
          </a:p>
          <a:p>
            <a:endParaRPr lang="en-IN" sz="4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IN" sz="4400" dirty="0">
                <a:solidFill>
                  <a:schemeClr val="bg1"/>
                </a:solidFill>
              </a:rPr>
              <a:t>✨ </a:t>
            </a:r>
            <a:r>
              <a:rPr lang="en-IN" sz="4400" b="1" dirty="0">
                <a:solidFill>
                  <a:srgbClr val="FFD7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What’s Unique</a:t>
            </a:r>
            <a:endParaRPr lang="en-IN" sz="4400" dirty="0">
              <a:solidFill>
                <a:srgbClr val="FFD7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Unified platform for 3 roles</a:t>
            </a:r>
          </a:p>
          <a:p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Combines EHR + Telemedicine + Analytics</a:t>
            </a:r>
          </a:p>
          <a:p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Real-time record updates</a:t>
            </a:r>
          </a:p>
          <a:p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Future-ready design for AI and IoT integration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4000501" y="-4000501"/>
            <a:ext cx="10286999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754379" y="-1661160"/>
            <a:ext cx="16779240" cy="28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b="0" i="0" u="none" strike="noStrike" cap="none" dirty="0">
              <a:solidFill>
                <a:srgbClr val="00FFFF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b="0" i="0" u="none" strike="noStrike" cap="none" dirty="0">
              <a:solidFill>
                <a:srgbClr val="00FFFF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00FFFF"/>
                </a:solidFill>
                <a:latin typeface="Bahnschrift SemiBold" panose="020B0502040204020203" pitchFamily="34" charset="0"/>
                <a:sym typeface="Arial"/>
              </a:rPr>
              <a:t>DRAWBACK AND SHOWSTOPPERS</a:t>
            </a:r>
            <a:endParaRPr b="1" dirty="0">
              <a:solidFill>
                <a:srgbClr val="00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24BF8-7F82-016B-FD91-2D4BD4E58349}"/>
              </a:ext>
            </a:extLst>
          </p:cNvPr>
          <p:cNvSpPr txBox="1"/>
          <p:nvPr/>
        </p:nvSpPr>
        <p:spPr>
          <a:xfrm>
            <a:off x="159025" y="829280"/>
            <a:ext cx="13013636" cy="7663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⚠️ </a:t>
            </a:r>
            <a:r>
              <a:rPr lang="en-US" sz="4400" b="1" dirty="0">
                <a:solidFill>
                  <a:srgbClr val="FFD7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Drawbacks</a:t>
            </a:r>
            <a:endParaRPr lang="en-US" sz="4400" dirty="0">
              <a:solidFill>
                <a:srgbClr val="FFD7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Needs stable internet connectivity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Not suitable for remote/rural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Lacks AI-powered diagnostics (for now)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Traditional doctors may resist adoption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🚧 </a:t>
            </a:r>
            <a:r>
              <a:rPr lang="en-US" sz="4400" b="1" dirty="0">
                <a:solidFill>
                  <a:srgbClr val="FFD7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Showstoppers</a:t>
            </a:r>
            <a:endParaRPr lang="en-US" sz="4400" dirty="0">
              <a:solidFill>
                <a:srgbClr val="FFD7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privacy &amp; regulatory compliance (HIPAA,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Difficult integration with outdated hospital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Downtime may disrupt critical 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User onboarding &amp; training challenges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84572" y="-4658548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465443" y="-4658548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67376" y="2215890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578608" y="1811685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>
                <a:solidFill>
                  <a:srgbClr val="FFFFFF"/>
                </a:solidFill>
                <a:latin typeface="Bahnschrift SemiBold" panose="020B0502040204020203" pitchFamily="34" charset="0"/>
              </a:rPr>
              <a:t>404 Found Us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Bahnschrift SemiBold" panose="020B0502040204020203" pitchFamily="34" charset="0"/>
                <a:sym typeface="Arial"/>
              </a:rPr>
              <a:t> </a:t>
            </a:r>
            <a:endParaRPr dirty="0">
              <a:latin typeface="Bahnschrift SemiBold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A3D4723-E9D2-9C50-B332-FDB74259F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479897"/>
              </p:ext>
            </p:extLst>
          </p:nvPr>
        </p:nvGraphicFramePr>
        <p:xfrm>
          <a:off x="1498644" y="3338792"/>
          <a:ext cx="14683409" cy="31150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94922">
                  <a:extLst>
                    <a:ext uri="{9D8B030D-6E8A-4147-A177-3AD203B41FA5}">
                      <a16:colId xmlns:a16="http://schemas.microsoft.com/office/drawing/2014/main" val="3299202684"/>
                    </a:ext>
                  </a:extLst>
                </a:gridCol>
                <a:gridCol w="5607042">
                  <a:extLst>
                    <a:ext uri="{9D8B030D-6E8A-4147-A177-3AD203B41FA5}">
                      <a16:colId xmlns:a16="http://schemas.microsoft.com/office/drawing/2014/main" val="1599302208"/>
                    </a:ext>
                  </a:extLst>
                </a:gridCol>
                <a:gridCol w="4981445">
                  <a:extLst>
                    <a:ext uri="{9D8B030D-6E8A-4147-A177-3AD203B41FA5}">
                      <a16:colId xmlns:a16="http://schemas.microsoft.com/office/drawing/2014/main" val="1797322607"/>
                    </a:ext>
                  </a:extLst>
                </a:gridCol>
              </a:tblGrid>
              <a:tr h="638956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Phone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332136"/>
                  </a:ext>
                </a:extLst>
              </a:tr>
              <a:tr h="610074">
                <a:tc>
                  <a:txBody>
                    <a:bodyPr/>
                    <a:lstStyle/>
                    <a:p>
                      <a:pPr algn="l"/>
                      <a:r>
                        <a:rPr lang="en-IN" sz="2800" dirty="0"/>
                        <a:t>Yatharth Gupta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guptayatharth353@gmail.com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7999117324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126305"/>
                  </a:ext>
                </a:extLst>
              </a:tr>
              <a:tr h="692124">
                <a:tc>
                  <a:txBody>
                    <a:bodyPr/>
                    <a:lstStyle/>
                    <a:p>
                      <a:r>
                        <a:rPr lang="en-IN" sz="2800" dirty="0"/>
                        <a:t>Divyansh Rajput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u="none" dirty="0">
                          <a:solidFill>
                            <a:schemeClr val="tx1"/>
                          </a:solidFill>
                        </a:rPr>
                        <a:t>divyanshrajput91565@gmail.com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8223052405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78425"/>
                  </a:ext>
                </a:extLst>
              </a:tr>
              <a:tr h="636105">
                <a:tc>
                  <a:txBody>
                    <a:bodyPr/>
                    <a:lstStyle/>
                    <a:p>
                      <a:r>
                        <a:rPr lang="en-IN" sz="2800" dirty="0"/>
                        <a:t>Raghav Goyal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goyalraghav853@gmail.com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8223052405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534054"/>
                  </a:ext>
                </a:extLst>
              </a:tr>
              <a:tr h="537758">
                <a:tc>
                  <a:txBody>
                    <a:bodyPr/>
                    <a:lstStyle/>
                    <a:p>
                      <a:r>
                        <a:rPr lang="en-IN" sz="2800" dirty="0"/>
                        <a:t>Himanshu Ranglani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himanshuranglani29@gmail.com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9827490250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3283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226250" y="2859853"/>
            <a:ext cx="11803723" cy="279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836</TotalTime>
  <Words>343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 Light</vt:lpstr>
      <vt:lpstr>Arial</vt:lpstr>
      <vt:lpstr>Segoe UI Semibold</vt:lpstr>
      <vt:lpstr>Playfair Display</vt:lpstr>
      <vt:lpstr>Calibri</vt:lpstr>
      <vt:lpstr>Bahnschrift SemiBold</vt:lpstr>
      <vt:lpstr>Monotype Corsiva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Himanshu Ranglani</cp:lastModifiedBy>
  <cp:revision>8</cp:revision>
  <dcterms:created xsi:type="dcterms:W3CDTF">2006-08-16T00:00:00Z</dcterms:created>
  <dcterms:modified xsi:type="dcterms:W3CDTF">2025-07-03T17:14:16Z</dcterms:modified>
</cp:coreProperties>
</file>